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4" r:id="rId3"/>
    <p:sldId id="257" r:id="rId4"/>
    <p:sldId id="258" r:id="rId5"/>
    <p:sldId id="266" r:id="rId6"/>
    <p:sldId id="263" r:id="rId7"/>
    <p:sldId id="268" r:id="rId8"/>
    <p:sldId id="267" r:id="rId9"/>
    <p:sldId id="262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exa" panose="02000000000000000000" pitchFamily="50" charset="0"/>
      <p:regular r:id="rId17"/>
      <p:bold r:id="rId18"/>
      <p:italic r:id="rId19"/>
      <p:boldItalic r:id="rId20"/>
    </p:embeddedFont>
    <p:embeddedFont>
      <p:font typeface="Nexa Bold" panose="02000000000000000000" pitchFamily="50" charset="0"/>
      <p:bold r:id="rId21"/>
    </p:embeddedFont>
    <p:embeddedFont>
      <p:font typeface="Open Sans" pitchFamily="2" charset="0"/>
      <p:regular r:id="rId22"/>
      <p:bold r:id="rId23"/>
      <p:italic r:id="rId24"/>
      <p:boldItalic r:id="rId25"/>
    </p:embeddedFont>
    <p:embeddedFont>
      <p:font typeface="Wavehaus 128 Bold" panose="00000800000000000000" pitchFamily="50" charset="0"/>
      <p:bold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E3CEBB"/>
    <a:srgbClr val="B47D4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7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319B939-8E73-43B9-BBF8-9513EAADA8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C1C117-BDB7-4B4C-885F-82A0F41B1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A1A8B-F626-4567-BB64-31D0681EEB6F}" type="datetimeFigureOut">
              <a:rPr lang="de-DE" smtClean="0"/>
              <a:t>03.02.2022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7452B-9F98-44B5-B20F-636EC30555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AAD456-F6B8-4FE8-81E5-8F653ADEB0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AD9F7-F2C4-4461-872B-5B92CF150E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717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FAD60-AA65-49FF-9B33-E0AA7960A8A2}" type="datetimeFigureOut">
              <a:rPr lang="de-DE" smtClean="0"/>
              <a:t>03.02.2022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B6325-B463-447B-B2C1-F2F8A66D6F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87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B7F758C-61C0-48A3-925B-EF1986B51F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47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EEF655-30C3-4611-8935-E375345A1E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80886" y="1093934"/>
            <a:ext cx="12192000" cy="57640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805535-EB17-469E-9711-BE85FC65E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8354"/>
            <a:ext cx="10705074" cy="16359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 b="1" u="none">
                <a:solidFill>
                  <a:srgbClr val="292929"/>
                </a:solidFill>
                <a:latin typeface="Nexa Bold" panose="02000000000000000000" pitchFamily="50" charset="0"/>
                <a:cs typeface="Martel Heavy" panose="00000A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2D4BDC-1831-48B5-A352-30032F6013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379561"/>
            <a:ext cx="3321050" cy="13667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292929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F6374A-26FE-4946-9B39-DD75E8300E51}"/>
              </a:ext>
            </a:extLst>
          </p:cNvPr>
          <p:cNvSpPr/>
          <p:nvPr userDrawn="1"/>
        </p:nvSpPr>
        <p:spPr>
          <a:xfrm>
            <a:off x="930443" y="2128982"/>
            <a:ext cx="720000" cy="648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9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DA40A-9C45-4371-B1F0-E76401058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465513"/>
            <a:ext cx="11036968" cy="4310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solidFill>
                  <a:srgbClr val="292929"/>
                </a:solidFill>
                <a:latin typeface="Wavehaus 128 Bold" panose="00000800000000000000" pitchFamily="50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F89E8-EA0E-451E-9BE8-EF4280ECD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1259720"/>
            <a:ext cx="11036968" cy="44108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Nexa" panose="02000000000000000000" pitchFamily="50" charset="0"/>
              </a:defRPr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600">
                <a:latin typeface="Nexa" panose="02000000000000000000" pitchFamily="50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Nexa" panose="02000000000000000000" pitchFamily="50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Nexa" panose="02000000000000000000" pitchFamily="50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Nexa" panose="02000000000000000000" pitchFamily="50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7646ECC-83AA-464D-BBB1-3CFBBDACD29E}"/>
              </a:ext>
            </a:extLst>
          </p:cNvPr>
          <p:cNvCxnSpPr>
            <a:cxnSpLocks/>
          </p:cNvCxnSpPr>
          <p:nvPr userDrawn="1"/>
        </p:nvCxnSpPr>
        <p:spPr>
          <a:xfrm>
            <a:off x="577516" y="5972175"/>
            <a:ext cx="110369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442FE609-49AB-4B1F-ACC3-E29C6CDABA22}"/>
              </a:ext>
            </a:extLst>
          </p:cNvPr>
          <p:cNvSpPr/>
          <p:nvPr userDrawn="1"/>
        </p:nvSpPr>
        <p:spPr>
          <a:xfrm>
            <a:off x="671053" y="918496"/>
            <a:ext cx="432000" cy="39600"/>
          </a:xfrm>
          <a:prstGeom prst="rect">
            <a:avLst/>
          </a:prstGeom>
          <a:solidFill>
            <a:srgbClr val="B47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DCA886-FBE6-4716-84DB-EBAFE1599C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Leander Wernst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101D52-1109-4F21-A996-CACF7EA579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BE2932-FFC0-4C81-B27A-2EF0FDD706A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91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B5F9B965-0576-4737-A32A-DA12BD6311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47D4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AC45F8D-9E11-47A6-8424-DA7C915D38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838994"/>
            <a:ext cx="8164114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200" b="0">
                <a:solidFill>
                  <a:schemeClr val="bg1"/>
                </a:solidFill>
                <a:latin typeface="Nexa Bold" panose="02000000000000000000" pitchFamily="50" charset="0"/>
                <a:cs typeface="Martel Heavy" panose="00000A00000000000000" pitchFamily="2" charset="0"/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275F584-CAC6-465D-AAA6-E9AEB0A51DDE}"/>
              </a:ext>
            </a:extLst>
          </p:cNvPr>
          <p:cNvSpPr/>
          <p:nvPr userDrawn="1"/>
        </p:nvSpPr>
        <p:spPr>
          <a:xfrm>
            <a:off x="930443" y="3251446"/>
            <a:ext cx="720000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19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269BA24-AE4C-4F1E-99D4-993F764E39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465513"/>
            <a:ext cx="11036968" cy="4310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solidFill>
                  <a:srgbClr val="292929"/>
                </a:solidFill>
                <a:latin typeface="Wavehaus 128 Bold" panose="00000800000000000000" pitchFamily="50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DE875A9-D2E7-4E97-A430-86E6F1D0A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5" y="1254785"/>
            <a:ext cx="5428173" cy="441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Nexa" panose="02000000000000000000" pitchFamily="50" charset="0"/>
              </a:defRPr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600">
                <a:latin typeface="Nexa" panose="02000000000000000000" pitchFamily="50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Nexa" panose="02000000000000000000" pitchFamily="50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Nexa" panose="02000000000000000000" pitchFamily="50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Nexa" panose="02000000000000000000" pitchFamily="50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A8B17DE-7F50-4F85-811A-45034358110F}"/>
              </a:ext>
            </a:extLst>
          </p:cNvPr>
          <p:cNvCxnSpPr>
            <a:cxnSpLocks/>
          </p:cNvCxnSpPr>
          <p:nvPr userDrawn="1"/>
        </p:nvCxnSpPr>
        <p:spPr>
          <a:xfrm>
            <a:off x="577516" y="5972175"/>
            <a:ext cx="110369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25A87FB-55B0-4B0C-BEB9-6E25B7DAA1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86313" y="1254785"/>
            <a:ext cx="5428173" cy="441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Nexa" panose="02000000000000000000" pitchFamily="50" charset="0"/>
              </a:defRPr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600">
                <a:latin typeface="Nexa" panose="02000000000000000000" pitchFamily="50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Nexa" panose="02000000000000000000" pitchFamily="50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Nexa" panose="02000000000000000000" pitchFamily="50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latin typeface="Nexa" panose="02000000000000000000" pitchFamily="50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57FCDCEE-CE11-43B1-9EBB-3E7918EF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3010" y="5670551"/>
            <a:ext cx="561473" cy="301624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292929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BE2932-FFC0-4C81-B27A-2EF0FDD706A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4B4163-61DD-4A96-A3A7-9078D43F1267}"/>
              </a:ext>
            </a:extLst>
          </p:cNvPr>
          <p:cNvSpPr/>
          <p:nvPr userDrawn="1"/>
        </p:nvSpPr>
        <p:spPr>
          <a:xfrm>
            <a:off x="671053" y="918496"/>
            <a:ext cx="432000" cy="39600"/>
          </a:xfrm>
          <a:prstGeom prst="rect">
            <a:avLst/>
          </a:prstGeom>
          <a:solidFill>
            <a:srgbClr val="B47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9E0A209E-43D0-4136-AF91-573DFA95B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516" y="6229261"/>
            <a:ext cx="3035969" cy="365125"/>
          </a:xfrm>
          <a:prstGeom prst="rect">
            <a:avLst/>
          </a:prstGeom>
        </p:spPr>
        <p:txBody>
          <a:bodyPr/>
          <a:lstStyle>
            <a:lvl1pPr>
              <a:defRPr lang="de-DE" sz="1000" b="0" smtClean="0">
                <a:solidFill>
                  <a:srgbClr val="292929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Leander Wernst</a:t>
            </a:r>
          </a:p>
        </p:txBody>
      </p:sp>
    </p:spTree>
    <p:extLst>
      <p:ext uri="{BB962C8B-B14F-4D97-AF65-F5344CB8AC3E}">
        <p14:creationId xmlns:p14="http://schemas.microsoft.com/office/powerpoint/2010/main" val="324393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C1B47F99-7834-42EF-BDF4-D79188303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465513"/>
            <a:ext cx="11036968" cy="4310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1">
                <a:solidFill>
                  <a:srgbClr val="292929"/>
                </a:solidFill>
                <a:latin typeface="Wavehaus 128 Bold" panose="00000800000000000000" pitchFamily="50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F08A74-7780-4441-A9B4-74700C992AA2}"/>
              </a:ext>
            </a:extLst>
          </p:cNvPr>
          <p:cNvCxnSpPr>
            <a:cxnSpLocks/>
          </p:cNvCxnSpPr>
          <p:nvPr userDrawn="1"/>
        </p:nvCxnSpPr>
        <p:spPr>
          <a:xfrm>
            <a:off x="577516" y="5972175"/>
            <a:ext cx="110369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7BA4E27F-C7E0-4A81-B0B7-EAE0F77E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3010" y="5670551"/>
            <a:ext cx="561473" cy="301624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292929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BE2932-FFC0-4C81-B27A-2EF0FDD706A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BF7D2A-52E3-49CE-9F34-3F064DED32F5}"/>
              </a:ext>
            </a:extLst>
          </p:cNvPr>
          <p:cNvSpPr/>
          <p:nvPr userDrawn="1"/>
        </p:nvSpPr>
        <p:spPr>
          <a:xfrm>
            <a:off x="671053" y="918496"/>
            <a:ext cx="432000" cy="39600"/>
          </a:xfrm>
          <a:prstGeom prst="rect">
            <a:avLst/>
          </a:prstGeom>
          <a:solidFill>
            <a:srgbClr val="B47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02BDB231-8EA1-4D8B-AD08-72B564F85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516" y="6229261"/>
            <a:ext cx="3035969" cy="365125"/>
          </a:xfrm>
          <a:prstGeom prst="rect">
            <a:avLst/>
          </a:prstGeom>
        </p:spPr>
        <p:txBody>
          <a:bodyPr/>
          <a:lstStyle>
            <a:lvl1pPr>
              <a:defRPr lang="de-DE" sz="1000" b="0" smtClean="0">
                <a:solidFill>
                  <a:srgbClr val="292929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Leander Wernst</a:t>
            </a:r>
          </a:p>
        </p:txBody>
      </p:sp>
    </p:spTree>
    <p:extLst>
      <p:ext uri="{BB962C8B-B14F-4D97-AF65-F5344CB8AC3E}">
        <p14:creationId xmlns:p14="http://schemas.microsoft.com/office/powerpoint/2010/main" val="411193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C221EED-8FFF-4772-BA2B-1AF18C87B3C7}"/>
              </a:ext>
            </a:extLst>
          </p:cNvPr>
          <p:cNvCxnSpPr>
            <a:cxnSpLocks/>
          </p:cNvCxnSpPr>
          <p:nvPr userDrawn="1"/>
        </p:nvCxnSpPr>
        <p:spPr>
          <a:xfrm>
            <a:off x="577516" y="5972175"/>
            <a:ext cx="110369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2FC7B32E-8BA3-46CB-BE9A-77C1FBF6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3010" y="5670551"/>
            <a:ext cx="561473" cy="301624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292929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BE2932-FFC0-4C81-B27A-2EF0FDD706A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1">
            <a:extLst>
              <a:ext uri="{FF2B5EF4-FFF2-40B4-BE49-F238E27FC236}">
                <a16:creationId xmlns:a16="http://schemas.microsoft.com/office/drawing/2014/main" id="{D3C96DA6-A83B-42D2-AB56-CA5BD2B65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516" y="6229261"/>
            <a:ext cx="3035969" cy="365125"/>
          </a:xfrm>
          <a:prstGeom prst="rect">
            <a:avLst/>
          </a:prstGeom>
        </p:spPr>
        <p:txBody>
          <a:bodyPr/>
          <a:lstStyle>
            <a:lvl1pPr>
              <a:defRPr lang="de-DE" sz="1000" b="0" smtClean="0">
                <a:solidFill>
                  <a:srgbClr val="292929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Leander Wernst</a:t>
            </a:r>
          </a:p>
        </p:txBody>
      </p:sp>
    </p:spTree>
    <p:extLst>
      <p:ext uri="{BB962C8B-B14F-4D97-AF65-F5344CB8AC3E}">
        <p14:creationId xmlns:p14="http://schemas.microsoft.com/office/powerpoint/2010/main" val="248760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1EEEE215-95B5-4381-B694-6660016BB9CF}"/>
              </a:ext>
            </a:extLst>
          </p:cNvPr>
          <p:cNvSpPr/>
          <p:nvPr userDrawn="1"/>
        </p:nvSpPr>
        <p:spPr>
          <a:xfrm>
            <a:off x="0" y="16709"/>
            <a:ext cx="12192000" cy="6858000"/>
          </a:xfrm>
          <a:prstGeom prst="rect">
            <a:avLst/>
          </a:prstGeom>
          <a:solidFill>
            <a:srgbClr val="B47D4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245A806D-2D82-4385-ACE4-2F43269FC1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838994"/>
            <a:ext cx="8164114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200" b="0">
                <a:solidFill>
                  <a:schemeClr val="bg1"/>
                </a:solidFill>
                <a:latin typeface="Nexa Bold" panose="02000000000000000000" pitchFamily="50" charset="0"/>
                <a:cs typeface="Martel Heavy" panose="00000A00000000000000" pitchFamily="2" charset="0"/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A2BF0AF-022C-4D56-BB9E-B8E22FCD70E4}"/>
              </a:ext>
            </a:extLst>
          </p:cNvPr>
          <p:cNvSpPr/>
          <p:nvPr userDrawn="1"/>
        </p:nvSpPr>
        <p:spPr>
          <a:xfrm>
            <a:off x="930443" y="3251446"/>
            <a:ext cx="720000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67F4D02-3574-43BF-876B-60C9B719AB4B}"/>
              </a:ext>
            </a:extLst>
          </p:cNvPr>
          <p:cNvSpPr txBox="1">
            <a:spLocks/>
          </p:cNvSpPr>
          <p:nvPr/>
        </p:nvSpPr>
        <p:spPr>
          <a:xfrm>
            <a:off x="838200" y="3501855"/>
            <a:ext cx="3420979" cy="7041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>
                <a:solidFill>
                  <a:schemeClr val="bg1"/>
                </a:solidFill>
                <a:latin typeface="Nexa" panose="02000000000000000000" pitchFamily="50" charset="0"/>
              </a:rPr>
              <a:t>Leander Wernst</a:t>
            </a:r>
            <a:br>
              <a:rPr lang="de-DE" sz="1600" b="1" dirty="0">
                <a:solidFill>
                  <a:schemeClr val="bg1"/>
                </a:solidFill>
                <a:latin typeface="Nexa" panose="02000000000000000000" pitchFamily="50" charset="0"/>
              </a:rPr>
            </a:br>
            <a:r>
              <a:rPr lang="de-DE" sz="1600" b="1" dirty="0">
                <a:solidFill>
                  <a:schemeClr val="bg1"/>
                </a:solidFill>
                <a:latin typeface="Nexa" panose="02000000000000000000" pitchFamily="50" charset="0"/>
              </a:rPr>
              <a:t>2555900</a:t>
            </a:r>
            <a:br>
              <a:rPr lang="de-DE" sz="1600" b="1" dirty="0">
                <a:solidFill>
                  <a:schemeClr val="bg1"/>
                </a:solidFill>
                <a:latin typeface="Nexa" panose="02000000000000000000" pitchFamily="50" charset="0"/>
              </a:rPr>
            </a:br>
            <a:r>
              <a:rPr lang="de-DE" sz="1400" b="1" dirty="0">
                <a:solidFill>
                  <a:schemeClr val="bg1"/>
                </a:solidFill>
                <a:latin typeface="Nexa" panose="02000000000000000000" pitchFamily="50" charset="0"/>
              </a:rPr>
              <a:t>     </a:t>
            </a:r>
            <a:endParaRPr lang="de-DE" sz="1600" b="1" dirty="0">
              <a:solidFill>
                <a:schemeClr val="bg1"/>
              </a:solidFill>
              <a:latin typeface="Nexa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2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37492C90-AAE5-4CAC-A970-A515E028C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7516" y="6229261"/>
            <a:ext cx="3035969" cy="365125"/>
          </a:xfrm>
          <a:prstGeom prst="rect">
            <a:avLst/>
          </a:prstGeom>
        </p:spPr>
        <p:txBody>
          <a:bodyPr/>
          <a:lstStyle>
            <a:lvl1pPr>
              <a:defRPr lang="de-DE" sz="1000" b="0" smtClean="0">
                <a:solidFill>
                  <a:srgbClr val="292929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Leander Wernst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B805FA3-9E78-4073-BAD2-A55ADDF47E3E}"/>
              </a:ext>
            </a:extLst>
          </p:cNvPr>
          <p:cNvSpPr txBox="1">
            <a:spLocks/>
          </p:cNvSpPr>
          <p:nvPr userDrawn="1"/>
        </p:nvSpPr>
        <p:spPr>
          <a:xfrm>
            <a:off x="577516" y="1103620"/>
            <a:ext cx="11036968" cy="4566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D6D0D7A3-9F22-4583-8E11-1B3A6E02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3010" y="5750665"/>
            <a:ext cx="561473" cy="229809"/>
          </a:xfrm>
          <a:prstGeom prst="rect">
            <a:avLst/>
          </a:prstGeom>
        </p:spPr>
        <p:txBody>
          <a:bodyPr anchor="b"/>
          <a:lstStyle>
            <a:lvl1pPr algn="r">
              <a:defRPr sz="800">
                <a:solidFill>
                  <a:srgbClr val="292929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BE2932-FFC0-4C81-B27A-2EF0FDD706A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D7CE2CE-CFA3-4672-87D1-3FB388FB6C55}"/>
              </a:ext>
            </a:extLst>
          </p:cNvPr>
          <p:cNvCxnSpPr>
            <a:cxnSpLocks/>
          </p:cNvCxnSpPr>
          <p:nvPr userDrawn="1"/>
        </p:nvCxnSpPr>
        <p:spPr>
          <a:xfrm>
            <a:off x="577516" y="5972175"/>
            <a:ext cx="110369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DF646F0-DFD2-44FD-84D7-CB5CECD8D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6456" t="3820" r="3226" b="1136"/>
          <a:stretch/>
        </p:blipFill>
        <p:spPr>
          <a:xfrm>
            <a:off x="10320670" y="6052296"/>
            <a:ext cx="1262063" cy="671512"/>
          </a:xfrm>
          <a:prstGeom prst="rect">
            <a:avLst/>
          </a:prstGeom>
        </p:spPr>
      </p:pic>
      <p:sp>
        <p:nvSpPr>
          <p:cNvPr id="13" name="Fußzeilenplatzhalter 1">
            <a:extLst>
              <a:ext uri="{FF2B5EF4-FFF2-40B4-BE49-F238E27FC236}">
                <a16:creationId xmlns:a16="http://schemas.microsoft.com/office/drawing/2014/main" id="{2285DD67-2D67-43E8-92D5-5C0F5B30ABCB}"/>
              </a:ext>
            </a:extLst>
          </p:cNvPr>
          <p:cNvSpPr txBox="1">
            <a:spLocks/>
          </p:cNvSpPr>
          <p:nvPr userDrawn="1"/>
        </p:nvSpPr>
        <p:spPr>
          <a:xfrm>
            <a:off x="4578014" y="6205489"/>
            <a:ext cx="3035969" cy="365125"/>
          </a:xfrm>
          <a:prstGeom prst="rect">
            <a:avLst/>
          </a:prstGeom>
        </p:spPr>
        <p:txBody>
          <a:bodyPr anchor="b"/>
          <a:lstStyle>
            <a:defPPr>
              <a:defRPr lang="de-DE"/>
            </a:defPPr>
            <a:lvl1pPr marL="0" algn="l" defTabSz="914400" rtl="0" eaLnBrk="1" latinLnBrk="0" hangingPunct="1">
              <a:defRPr lang="de-DE" sz="1000" b="0" kern="1200" smtClean="0">
                <a:solidFill>
                  <a:srgbClr val="292929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0" dirty="0"/>
              <a:t>08.02.2022</a:t>
            </a:r>
          </a:p>
        </p:txBody>
      </p:sp>
    </p:spTree>
    <p:extLst>
      <p:ext uri="{BB962C8B-B14F-4D97-AF65-F5344CB8AC3E}">
        <p14:creationId xmlns:p14="http://schemas.microsoft.com/office/powerpoint/2010/main" val="106548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9D9C1-CA92-4531-9333-943A806E9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CGA DEMONSTRATOR:</a:t>
            </a:r>
            <a:br>
              <a:rPr lang="de-DE" dirty="0"/>
            </a:br>
            <a:r>
              <a:rPr lang="de-DE" dirty="0"/>
              <a:t>TURNTABLE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F73357-D46E-48C9-9800-141268D68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600" dirty="0"/>
              <a:t>Begleitpräsentation</a:t>
            </a:r>
            <a:endParaRPr lang="de-DE" sz="2000" dirty="0"/>
          </a:p>
          <a:p>
            <a:endParaRPr lang="de-DE" dirty="0"/>
          </a:p>
          <a:p>
            <a:r>
              <a:rPr lang="de-DE" b="0" dirty="0">
                <a:latin typeface="Nexa" panose="02000000000000000000" pitchFamily="50" charset="0"/>
              </a:rPr>
              <a:t>08.02.2022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B9689B-49B9-466F-9A69-8DDD1046B9DF}"/>
              </a:ext>
            </a:extLst>
          </p:cNvPr>
          <p:cNvSpPr txBox="1"/>
          <p:nvPr/>
        </p:nvSpPr>
        <p:spPr>
          <a:xfrm>
            <a:off x="838200" y="283688"/>
            <a:ext cx="107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292929"/>
                </a:solidFill>
                <a:latin typeface="Nexa" panose="02000000000000000000" pitchFamily="50" charset="0"/>
              </a:rPr>
              <a:t>Three.js</a:t>
            </a:r>
            <a:endParaRPr lang="de-DE" dirty="0">
              <a:solidFill>
                <a:srgbClr val="292929"/>
              </a:solidFill>
              <a:latin typeface="Nexa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4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217E0-2874-461C-BD5E-CA93C87C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SZENE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B949B98-AE1E-4D17-8E91-5F8918261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21" b="17365"/>
          <a:stretch/>
        </p:blipFill>
        <p:spPr>
          <a:xfrm>
            <a:off x="654644" y="1260475"/>
            <a:ext cx="10959839" cy="4410075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0690B67-2353-4DDC-8F8A-2EC2392468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| Leander Wernst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D0EBF19-D271-4AC8-8331-4275B1446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BE2932-FFC0-4C81-B27A-2EF0FDD706A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639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217E0-2874-461C-BD5E-CA93C87C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 TURNTABLE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FCAE2BF-D84A-4F5F-93DB-EFF28F052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On-/Off-Switch</a:t>
            </a:r>
            <a:br>
              <a:rPr lang="de-DE" dirty="0"/>
            </a:br>
            <a:r>
              <a:rPr lang="de-DE" dirty="0"/>
              <a:t>Einschalten des Plattenspielers,</a:t>
            </a:r>
            <a:br>
              <a:rPr lang="de-DE" dirty="0"/>
            </a:br>
            <a:r>
              <a:rPr lang="de-DE" u="sng" dirty="0"/>
              <a:t>rotes Licht</a:t>
            </a:r>
            <a:r>
              <a:rPr lang="de-DE" dirty="0"/>
              <a:t> als Indikator für Zustand</a:t>
            </a:r>
          </a:p>
          <a:p>
            <a:r>
              <a:rPr lang="de-DE" b="1" dirty="0"/>
              <a:t>Start-/</a:t>
            </a:r>
            <a:r>
              <a:rPr lang="de-DE" b="1" dirty="0" err="1"/>
              <a:t>Stop</a:t>
            </a:r>
            <a:r>
              <a:rPr lang="de-DE" b="1" dirty="0"/>
              <a:t>-Button</a:t>
            </a:r>
            <a:br>
              <a:rPr lang="de-DE" b="1" dirty="0"/>
            </a:br>
            <a:r>
              <a:rPr lang="de-DE" dirty="0"/>
              <a:t>Steuerung der </a:t>
            </a:r>
            <a:r>
              <a:rPr lang="de-DE" u="sng" dirty="0"/>
              <a:t>Drehscheibe</a:t>
            </a:r>
            <a:r>
              <a:rPr lang="de-DE" dirty="0"/>
              <a:t> (Rotation)#</a:t>
            </a:r>
          </a:p>
          <a:p>
            <a:r>
              <a:rPr lang="de-DE" b="1" dirty="0"/>
              <a:t>Geschwindigkeits-Buttons</a:t>
            </a:r>
            <a:br>
              <a:rPr lang="de-DE" b="1" dirty="0"/>
            </a:br>
            <a:r>
              <a:rPr lang="de-DE" dirty="0"/>
              <a:t>Beeinflussen </a:t>
            </a:r>
            <a:r>
              <a:rPr lang="de-DE" u="sng" dirty="0"/>
              <a:t>Abspielgeschwindigkeit</a:t>
            </a:r>
            <a:r>
              <a:rPr lang="de-DE" dirty="0"/>
              <a:t> der Audiodateien</a:t>
            </a:r>
          </a:p>
          <a:p>
            <a:r>
              <a:rPr lang="de-DE" b="1" dirty="0"/>
              <a:t>Nadellicht</a:t>
            </a:r>
            <a:br>
              <a:rPr lang="de-DE" b="1" dirty="0"/>
            </a:br>
            <a:r>
              <a:rPr lang="de-DE" dirty="0"/>
              <a:t>Ein- und ausfahrbar,</a:t>
            </a:r>
            <a:br>
              <a:rPr lang="de-DE" dirty="0"/>
            </a:br>
            <a:r>
              <a:rPr lang="de-DE" u="sng" dirty="0"/>
              <a:t>Nadellicht</a:t>
            </a:r>
            <a:r>
              <a:rPr lang="de-DE" dirty="0"/>
              <a:t> wird ein-/ausgeschaltet</a:t>
            </a:r>
          </a:p>
          <a:p>
            <a:r>
              <a:rPr lang="de-DE" b="1" dirty="0"/>
              <a:t>Arm</a:t>
            </a:r>
            <a:br>
              <a:rPr lang="de-DE" b="1" dirty="0"/>
            </a:br>
            <a:r>
              <a:rPr lang="de-DE" u="sng" dirty="0"/>
              <a:t>Absenken auf/anheben von </a:t>
            </a:r>
            <a:r>
              <a:rPr lang="de-DE" dirty="0"/>
              <a:t>Schallplatte,</a:t>
            </a:r>
            <a:br>
              <a:rPr lang="de-DE" dirty="0"/>
            </a:br>
            <a:r>
              <a:rPr lang="de-DE" dirty="0"/>
              <a:t>Rotation bei drehender Schallplatte</a:t>
            </a:r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Audio, Physikalischer Körper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86E1A52F-77DD-4754-9D0B-FE01FBD3240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744528" y="1960705"/>
            <a:ext cx="5427662" cy="3003264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D0EBF19-D271-4AC8-8331-4275B144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2932-FFC0-4C81-B27A-2EF0FDD706A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0690B67-2353-4DDC-8F8A-2EC239246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| Leander Wernst</a:t>
            </a:r>
          </a:p>
        </p:txBody>
      </p:sp>
    </p:spTree>
    <p:extLst>
      <p:ext uri="{BB962C8B-B14F-4D97-AF65-F5344CB8AC3E}">
        <p14:creationId xmlns:p14="http://schemas.microsoft.com/office/powerpoint/2010/main" val="347035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5E447-50D8-4FFD-A513-A28B7DF7EC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162319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217E0-2874-461C-BD5E-CA93C87C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MODELLSTRUKTUR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27620-10F8-4B6F-B014-1BDCC562E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1403350"/>
            <a:ext cx="8064834" cy="4432300"/>
          </a:xfrm>
        </p:spPr>
        <p:txBody>
          <a:bodyPr numCol="2">
            <a:noAutofit/>
          </a:bodyPr>
          <a:lstStyle/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				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(Group)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armCurve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ExtrudeGeometry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armCylinder1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armCylinder2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armCylinder3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armWeight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(Group)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│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armCylinder4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CSG.BufferGeometry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│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armCylinder5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│   └───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armCylinder6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└───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needleHead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(Group)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 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needleGrab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CSG.BufferGeometry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 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needleHeadCyl1	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 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needleHeadCyl2	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 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needleHeadCyl3	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 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needleHeadCyl4	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 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needleHeadCyl5	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    └───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needleHeadEnd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CSG.BufferGeometry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        └───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basePlate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CSG.BufferGeometry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armPlate1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armPlate2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CSG.BufferGeometry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armPlate3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CSG.BufferGeometry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armPlate4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CSG.BufferGeometry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└───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armPlateWeightCylinder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blackLocking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corpus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BufferGeometry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footBackLeft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(Group)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footBottom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footMetal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footMiddle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└───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footTop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footBackRight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(Group)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footBottom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footMetal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footMiddle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└───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footTop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footFrontLeft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(Group)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footBottom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footMetal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footMiddle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└───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footTop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footFrontRight</a:t>
            </a:r>
            <a:r>
              <a:rPr lang="de-DE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(Group)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footBottom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footMetal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├───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footMiddle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180975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   └───</a:t>
            </a:r>
            <a:r>
              <a:rPr lang="de-DE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footTop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		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0690B67-2353-4DDC-8F8A-2EC2392468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| Leander Wernst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D0EBF19-D271-4AC8-8331-4275B1446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BE2932-FFC0-4C81-B27A-2EF0FDD706A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F42318-8718-4535-ACD0-BF9B06A6699C}"/>
              </a:ext>
            </a:extLst>
          </p:cNvPr>
          <p:cNvSpPr txBox="1"/>
          <p:nvPr/>
        </p:nvSpPr>
        <p:spPr>
          <a:xfrm>
            <a:off x="7429500" y="1403350"/>
            <a:ext cx="4184982" cy="4432300"/>
          </a:xfrm>
          <a:prstGeom prst="rect">
            <a:avLst/>
          </a:prstGeom>
        </p:spPr>
        <p:txBody>
          <a:bodyPr numCol="1">
            <a:noAutofit/>
          </a:bodyPr>
          <a:lstStyle>
            <a:lvl1pPr indent="0" defTabSz="18097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>
                <a:solidFill>
                  <a:srgbClr val="000000"/>
                </a:solidFill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defRPr>
            </a:lvl1pPr>
            <a:lvl2pPr marL="685800" indent="-228600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>
                <a:solidFill>
                  <a:srgbClr val="000000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│</a:t>
            </a:r>
          </a:p>
          <a:p>
            <a:r>
              <a:rPr lang="de-DE" dirty="0"/>
              <a:t>│</a:t>
            </a:r>
          </a:p>
          <a:p>
            <a:r>
              <a:rPr lang="de-DE" dirty="0"/>
              <a:t>├───</a:t>
            </a:r>
            <a:r>
              <a:rPr lang="de-DE" b="1" dirty="0" err="1"/>
              <a:t>fourtyFiveButton</a:t>
            </a:r>
            <a:r>
              <a:rPr lang="de-DE" dirty="0"/>
              <a:t> 			(</a:t>
            </a:r>
            <a:r>
              <a:rPr lang="de-DE" dirty="0" err="1"/>
              <a:t>BufferGeometry</a:t>
            </a:r>
            <a:r>
              <a:rPr lang="de-DE" dirty="0"/>
              <a:t>)</a:t>
            </a:r>
          </a:p>
          <a:p>
            <a:r>
              <a:rPr lang="de-DE" dirty="0"/>
              <a:t>├───</a:t>
            </a:r>
            <a:r>
              <a:rPr lang="de-DE" b="1" dirty="0" err="1"/>
              <a:t>fourtyFiveButtonFrame</a:t>
            </a:r>
            <a:r>
              <a:rPr lang="de-DE" b="1" dirty="0"/>
              <a:t>	</a:t>
            </a:r>
            <a:r>
              <a:rPr lang="de-DE" dirty="0"/>
              <a:t>(Box)</a:t>
            </a:r>
          </a:p>
          <a:p>
            <a:r>
              <a:rPr lang="de-DE" dirty="0"/>
              <a:t>├───</a:t>
            </a:r>
            <a:r>
              <a:rPr lang="de-DE" b="1" dirty="0" err="1"/>
              <a:t>horizontalJoint</a:t>
            </a:r>
            <a:r>
              <a:rPr lang="de-DE" dirty="0"/>
              <a:t> 			(</a:t>
            </a:r>
            <a:r>
              <a:rPr lang="de-DE" dirty="0" err="1"/>
              <a:t>BufferGeometry</a:t>
            </a:r>
            <a:r>
              <a:rPr lang="de-DE" dirty="0"/>
              <a:t>)</a:t>
            </a:r>
          </a:p>
          <a:p>
            <a:r>
              <a:rPr lang="de-DE" dirty="0"/>
              <a:t>│   └───</a:t>
            </a:r>
            <a:r>
              <a:rPr lang="de-DE" b="1" dirty="0" err="1"/>
              <a:t>armRotation</a:t>
            </a:r>
            <a:r>
              <a:rPr lang="de-DE" dirty="0"/>
              <a:t> 				(</a:t>
            </a:r>
            <a:r>
              <a:rPr lang="de-DE" dirty="0" err="1"/>
              <a:t>Cylinder</a:t>
            </a:r>
            <a:r>
              <a:rPr lang="de-DE" dirty="0"/>
              <a:t>)</a:t>
            </a:r>
          </a:p>
          <a:p>
            <a:r>
              <a:rPr lang="de-DE" dirty="0"/>
              <a:t>├───</a:t>
            </a:r>
            <a:r>
              <a:rPr lang="de-DE" b="1" dirty="0" err="1"/>
              <a:t>needleLightingPlate</a:t>
            </a:r>
            <a:r>
              <a:rPr lang="de-DE" dirty="0"/>
              <a:t> 	(</a:t>
            </a:r>
            <a:r>
              <a:rPr lang="de-DE" dirty="0" err="1"/>
              <a:t>CSG.BufferGeometry</a:t>
            </a:r>
            <a:r>
              <a:rPr lang="de-DE" dirty="0"/>
              <a:t>)</a:t>
            </a:r>
          </a:p>
          <a:p>
            <a:r>
              <a:rPr lang="de-DE" dirty="0"/>
              <a:t>│   ├───</a:t>
            </a:r>
            <a:r>
              <a:rPr lang="de-DE" b="1" dirty="0" err="1"/>
              <a:t>needleLight</a:t>
            </a:r>
            <a:r>
              <a:rPr lang="de-DE" dirty="0"/>
              <a:t> 				(</a:t>
            </a:r>
            <a:r>
              <a:rPr lang="de-DE" dirty="0" err="1"/>
              <a:t>Cylinder</a:t>
            </a:r>
            <a:r>
              <a:rPr lang="de-DE" dirty="0"/>
              <a:t>)</a:t>
            </a:r>
          </a:p>
          <a:p>
            <a:r>
              <a:rPr lang="de-DE" dirty="0"/>
              <a:t>│   │   └───</a:t>
            </a:r>
            <a:r>
              <a:rPr lang="de-DE" b="1" dirty="0" err="1"/>
              <a:t>needleSpotLight</a:t>
            </a:r>
            <a:r>
              <a:rPr lang="de-DE" b="1" dirty="0"/>
              <a:t>		</a:t>
            </a:r>
            <a:r>
              <a:rPr lang="de-DE" dirty="0"/>
              <a:t>(</a:t>
            </a:r>
            <a:r>
              <a:rPr lang="de-DE" dirty="0" err="1"/>
              <a:t>SpotLight</a:t>
            </a:r>
            <a:r>
              <a:rPr lang="de-DE" dirty="0"/>
              <a:t>)</a:t>
            </a:r>
          </a:p>
          <a:p>
            <a:r>
              <a:rPr lang="de-DE" dirty="0"/>
              <a:t>│   └───</a:t>
            </a:r>
            <a:r>
              <a:rPr lang="de-DE" b="1" dirty="0" err="1"/>
              <a:t>needleLightOnButton</a:t>
            </a:r>
            <a:r>
              <a:rPr lang="de-DE" b="1" dirty="0"/>
              <a:t>	</a:t>
            </a:r>
            <a:r>
              <a:rPr lang="de-DE" dirty="0"/>
              <a:t>(</a:t>
            </a:r>
            <a:r>
              <a:rPr lang="de-DE" dirty="0" err="1"/>
              <a:t>Cylinder</a:t>
            </a:r>
            <a:r>
              <a:rPr lang="de-DE" dirty="0"/>
              <a:t>)</a:t>
            </a:r>
          </a:p>
          <a:p>
            <a:r>
              <a:rPr lang="de-DE" dirty="0"/>
              <a:t>│       └───</a:t>
            </a:r>
            <a:r>
              <a:rPr lang="de-DE" b="1" dirty="0" err="1"/>
              <a:t>needleSpotLight</a:t>
            </a:r>
            <a:r>
              <a:rPr lang="de-DE" b="1" dirty="0"/>
              <a:t>		</a:t>
            </a:r>
            <a:r>
              <a:rPr lang="de-DE" dirty="0"/>
              <a:t>(</a:t>
            </a:r>
            <a:r>
              <a:rPr lang="de-DE" dirty="0" err="1"/>
              <a:t>SpotLight</a:t>
            </a:r>
            <a:r>
              <a:rPr lang="de-DE" dirty="0"/>
              <a:t>)</a:t>
            </a:r>
          </a:p>
          <a:p>
            <a:r>
              <a:rPr lang="de-DE" dirty="0"/>
              <a:t>├───</a:t>
            </a:r>
            <a:r>
              <a:rPr lang="de-DE" b="1" dirty="0" err="1"/>
              <a:t>powerKnob</a:t>
            </a:r>
            <a:r>
              <a:rPr lang="de-DE" dirty="0"/>
              <a:t> 						(Group)</a:t>
            </a:r>
          </a:p>
          <a:p>
            <a:r>
              <a:rPr lang="de-DE" dirty="0"/>
              <a:t>│   ├───</a:t>
            </a:r>
            <a:r>
              <a:rPr lang="de-DE" b="1" dirty="0" err="1"/>
              <a:t>actualSwitch</a:t>
            </a:r>
            <a:r>
              <a:rPr lang="de-DE" dirty="0"/>
              <a:t>   			(</a:t>
            </a:r>
            <a:r>
              <a:rPr lang="de-DE" dirty="0" err="1"/>
              <a:t>CylinderBufferGeometry</a:t>
            </a:r>
            <a:r>
              <a:rPr lang="de-DE" dirty="0"/>
              <a:t>)</a:t>
            </a:r>
          </a:p>
          <a:p>
            <a:r>
              <a:rPr lang="de-DE" dirty="0"/>
              <a:t>│   ├───</a:t>
            </a:r>
            <a:r>
              <a:rPr lang="de-DE" b="1" dirty="0" err="1"/>
              <a:t>emissivePowerLight</a:t>
            </a:r>
            <a:r>
              <a:rPr lang="de-DE" dirty="0"/>
              <a:t> 	(</a:t>
            </a:r>
            <a:r>
              <a:rPr lang="de-DE" dirty="0" err="1"/>
              <a:t>Cylinder</a:t>
            </a:r>
            <a:r>
              <a:rPr lang="de-DE" dirty="0"/>
              <a:t>)</a:t>
            </a:r>
          </a:p>
          <a:p>
            <a:r>
              <a:rPr lang="de-DE" dirty="0"/>
              <a:t>│   └───</a:t>
            </a:r>
            <a:r>
              <a:rPr lang="de-DE" b="1" dirty="0" err="1"/>
              <a:t>powerKnobCylinder</a:t>
            </a:r>
            <a:r>
              <a:rPr lang="de-DE" dirty="0"/>
              <a:t> 		(</a:t>
            </a:r>
            <a:r>
              <a:rPr lang="de-DE" dirty="0" err="1"/>
              <a:t>Cylinder</a:t>
            </a:r>
            <a:r>
              <a:rPr lang="de-DE" dirty="0"/>
              <a:t>)</a:t>
            </a:r>
          </a:p>
          <a:p>
            <a:r>
              <a:rPr lang="de-DE" dirty="0"/>
              <a:t>├───</a:t>
            </a:r>
            <a:r>
              <a:rPr lang="de-DE" b="1" dirty="0" err="1"/>
              <a:t>rotaryDisc</a:t>
            </a:r>
            <a:r>
              <a:rPr lang="de-DE" dirty="0"/>
              <a:t> 			  		(</a:t>
            </a:r>
            <a:r>
              <a:rPr lang="de-DE" dirty="0" err="1"/>
              <a:t>Cylinder</a:t>
            </a:r>
            <a:r>
              <a:rPr lang="de-DE" dirty="0"/>
              <a:t>)</a:t>
            </a:r>
          </a:p>
          <a:p>
            <a:r>
              <a:rPr lang="de-DE" dirty="0"/>
              <a:t>│   └───</a:t>
            </a:r>
            <a:r>
              <a:rPr lang="de-DE" b="1" dirty="0" err="1"/>
              <a:t>rotaryDiscCenter</a:t>
            </a:r>
            <a:r>
              <a:rPr lang="de-DE" dirty="0"/>
              <a:t> 		(</a:t>
            </a:r>
            <a:r>
              <a:rPr lang="de-DE" dirty="0" err="1"/>
              <a:t>CSG.BufferGeometry</a:t>
            </a:r>
            <a:r>
              <a:rPr lang="de-DE" dirty="0"/>
              <a:t>)</a:t>
            </a:r>
          </a:p>
          <a:p>
            <a:r>
              <a:rPr lang="de-DE" dirty="0"/>
              <a:t>├───</a:t>
            </a:r>
            <a:r>
              <a:rPr lang="de-DE" b="1" dirty="0" err="1"/>
              <a:t>singlePuk</a:t>
            </a:r>
            <a:r>
              <a:rPr lang="de-DE" dirty="0"/>
              <a:t> 			  			(</a:t>
            </a:r>
            <a:r>
              <a:rPr lang="de-DE" dirty="0" err="1"/>
              <a:t>CSG.BufferGeometry</a:t>
            </a:r>
            <a:r>
              <a:rPr lang="de-DE" dirty="0"/>
              <a:t>)</a:t>
            </a:r>
          </a:p>
          <a:p>
            <a:r>
              <a:rPr lang="de-DE" dirty="0"/>
              <a:t>├───</a:t>
            </a:r>
            <a:r>
              <a:rPr lang="de-DE" b="1" dirty="0" err="1"/>
              <a:t>speedSlider</a:t>
            </a:r>
            <a:r>
              <a:rPr lang="de-DE" dirty="0"/>
              <a:t> 			  		(</a:t>
            </a:r>
            <a:r>
              <a:rPr lang="de-DE" dirty="0" err="1"/>
              <a:t>CSG.BufferGeometry</a:t>
            </a:r>
            <a:r>
              <a:rPr lang="de-DE" dirty="0"/>
              <a:t>)</a:t>
            </a:r>
          </a:p>
          <a:p>
            <a:r>
              <a:rPr lang="de-DE" dirty="0"/>
              <a:t>├───</a:t>
            </a:r>
            <a:r>
              <a:rPr lang="de-DE" b="1" dirty="0" err="1"/>
              <a:t>startStopButton</a:t>
            </a:r>
            <a:r>
              <a:rPr lang="de-DE" dirty="0"/>
              <a:t> 		  	(</a:t>
            </a:r>
            <a:r>
              <a:rPr lang="de-DE" dirty="0" err="1"/>
              <a:t>BufferGeometry</a:t>
            </a:r>
            <a:r>
              <a:rPr lang="de-DE" dirty="0"/>
              <a:t>)</a:t>
            </a:r>
          </a:p>
          <a:p>
            <a:r>
              <a:rPr lang="de-DE" dirty="0"/>
              <a:t>├───</a:t>
            </a:r>
            <a:r>
              <a:rPr lang="de-DE" b="1" dirty="0" err="1"/>
              <a:t>startStopFrame</a:t>
            </a:r>
            <a:r>
              <a:rPr lang="de-DE" dirty="0"/>
              <a:t> 		  	(Box)</a:t>
            </a:r>
          </a:p>
          <a:p>
            <a:r>
              <a:rPr lang="de-DE" dirty="0"/>
              <a:t>├───</a:t>
            </a:r>
            <a:r>
              <a:rPr lang="de-DE" b="1" dirty="0" err="1"/>
              <a:t>tabletop</a:t>
            </a:r>
            <a:r>
              <a:rPr lang="de-DE" dirty="0"/>
              <a:t> 				  		(</a:t>
            </a:r>
            <a:r>
              <a:rPr lang="de-DE" dirty="0" err="1"/>
              <a:t>CSG.BufferGeometry</a:t>
            </a:r>
            <a:r>
              <a:rPr lang="de-DE" dirty="0"/>
              <a:t>)</a:t>
            </a:r>
          </a:p>
          <a:p>
            <a:r>
              <a:rPr lang="de-DE" dirty="0"/>
              <a:t>├───</a:t>
            </a:r>
            <a:r>
              <a:rPr lang="de-DE" b="1" dirty="0" err="1"/>
              <a:t>thirtyThreeButton</a:t>
            </a:r>
            <a:r>
              <a:rPr lang="de-DE" dirty="0"/>
              <a:t> 	 	(</a:t>
            </a:r>
            <a:r>
              <a:rPr lang="de-DE" dirty="0" err="1"/>
              <a:t>BufferGeometry</a:t>
            </a:r>
            <a:r>
              <a:rPr lang="de-DE" dirty="0"/>
              <a:t>)</a:t>
            </a:r>
          </a:p>
          <a:p>
            <a:r>
              <a:rPr lang="de-DE" dirty="0"/>
              <a:t>└───</a:t>
            </a:r>
            <a:r>
              <a:rPr lang="de-DE" b="1" dirty="0" err="1"/>
              <a:t>thirtyThreeButtonFrame</a:t>
            </a:r>
            <a:r>
              <a:rPr lang="de-DE" b="1" dirty="0"/>
              <a:t>	</a:t>
            </a:r>
            <a:r>
              <a:rPr lang="de-DE" dirty="0"/>
              <a:t>(Box)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2577450-C342-488C-B200-B8B02BC088F9}"/>
              </a:ext>
            </a:extLst>
          </p:cNvPr>
          <p:cNvSpPr txBox="1"/>
          <p:nvPr/>
        </p:nvSpPr>
        <p:spPr>
          <a:xfrm>
            <a:off x="266701" y="1078468"/>
            <a:ext cx="204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 err="1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sz="1800" b="1" dirty="0" err="1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urntable</a:t>
            </a:r>
            <a:endParaRPr lang="de-DE" sz="1000" b="1" dirty="0">
              <a:solidFill>
                <a:srgbClr val="292929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911ADD7-58EE-4C1A-8E24-5C81C1A6766B}"/>
              </a:ext>
            </a:extLst>
          </p:cNvPr>
          <p:cNvSpPr/>
          <p:nvPr/>
        </p:nvSpPr>
        <p:spPr>
          <a:xfrm>
            <a:off x="4578350" y="1181100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1BCF0DD-9D3A-4F5A-98F3-E22DC49C0F3F}"/>
              </a:ext>
            </a:extLst>
          </p:cNvPr>
          <p:cNvSpPr/>
          <p:nvPr/>
        </p:nvSpPr>
        <p:spPr>
          <a:xfrm>
            <a:off x="4627244" y="1402081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37932AA-70FC-4D78-8808-3FE7C4DB092C}"/>
              </a:ext>
            </a:extLst>
          </p:cNvPr>
          <p:cNvSpPr/>
          <p:nvPr/>
        </p:nvSpPr>
        <p:spPr>
          <a:xfrm>
            <a:off x="7537447" y="1400130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A6E4B3F-BADB-4C2E-8CFC-8A50B058EF12}"/>
              </a:ext>
            </a:extLst>
          </p:cNvPr>
          <p:cNvSpPr/>
          <p:nvPr/>
        </p:nvSpPr>
        <p:spPr>
          <a:xfrm>
            <a:off x="4624069" y="5842709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453EFDB-9B90-4024-8544-7D9358086C98}"/>
              </a:ext>
            </a:extLst>
          </p:cNvPr>
          <p:cNvSpPr/>
          <p:nvPr/>
        </p:nvSpPr>
        <p:spPr>
          <a:xfrm>
            <a:off x="683894" y="5843418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0DE89C8E-208B-46E0-887E-F778C8E022C4}"/>
              </a:ext>
            </a:extLst>
          </p:cNvPr>
          <p:cNvCxnSpPr>
            <a:cxnSpLocks/>
            <a:stCxn id="46" idx="2"/>
            <a:endCxn id="41" idx="0"/>
          </p:cNvCxnSpPr>
          <p:nvPr/>
        </p:nvCxnSpPr>
        <p:spPr>
          <a:xfrm rot="5400000" flipH="1" flipV="1">
            <a:off x="434901" y="1673934"/>
            <a:ext cx="4487056" cy="3943350"/>
          </a:xfrm>
          <a:prstGeom prst="bentConnector5">
            <a:avLst>
              <a:gd name="adj1" fmla="val -805"/>
              <a:gd name="adj2" fmla="val 95004"/>
              <a:gd name="adj3" fmla="val 105095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DA390414-507F-40F5-ABE4-4F07DE762F8E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 rot="5400000" flipH="1" flipV="1">
            <a:off x="3859469" y="2187590"/>
            <a:ext cx="4488298" cy="2913378"/>
          </a:xfrm>
          <a:prstGeom prst="bentConnector5">
            <a:avLst>
              <a:gd name="adj1" fmla="val -804"/>
              <a:gd name="adj2" fmla="val 93982"/>
              <a:gd name="adj3" fmla="val 105093"/>
            </a:avLst>
          </a:prstGeom>
          <a:ln w="9525">
            <a:solidFill>
              <a:schemeClr val="bg1">
                <a:lumMod val="8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99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217E0-2874-461C-BD5E-CA93C87C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UML-AKTIVITAETSDIAGRAMM: START-/STOPBUTTON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63A3108-8357-4151-8BA3-66C28F0AD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850" y="1714692"/>
            <a:ext cx="11036300" cy="3501640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0690B67-2353-4DDC-8F8A-2EC2392468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| Leander Wernst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D0EBF19-D271-4AC8-8331-4275B1446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BE2932-FFC0-4C81-B27A-2EF0FDD706A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A390A4-258C-47F5-8DEA-8B1BDF61AA6F}"/>
              </a:ext>
            </a:extLst>
          </p:cNvPr>
          <p:cNvSpPr txBox="1"/>
          <p:nvPr/>
        </p:nvSpPr>
        <p:spPr>
          <a:xfrm>
            <a:off x="577516" y="1272336"/>
            <a:ext cx="1103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292929"/>
                </a:solidFill>
              </a:rPr>
              <a:t>Aktivität „Plattenspieler durch Start-/</a:t>
            </a:r>
            <a:r>
              <a:rPr lang="de-DE" dirty="0" err="1">
                <a:solidFill>
                  <a:srgbClr val="292929"/>
                </a:solidFill>
              </a:rPr>
              <a:t>Stop</a:t>
            </a:r>
            <a:r>
              <a:rPr lang="de-DE" dirty="0">
                <a:solidFill>
                  <a:srgbClr val="292929"/>
                </a:solidFill>
              </a:rPr>
              <a:t>-Button beeinflussen“</a:t>
            </a:r>
          </a:p>
        </p:txBody>
      </p:sp>
    </p:spTree>
    <p:extLst>
      <p:ext uri="{BB962C8B-B14F-4D97-AF65-F5344CB8AC3E}">
        <p14:creationId xmlns:p14="http://schemas.microsoft.com/office/powerpoint/2010/main" val="199496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217E0-2874-461C-BD5E-CA93C87C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UML-AKTIVITAETSDIAGRAMM: ARM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0B6689-799B-42B0-8073-5A230048C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850" y="1588073"/>
            <a:ext cx="11036300" cy="3754879"/>
          </a:xfr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0690B67-2353-4DDC-8F8A-2EC2392468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| Leander Wernst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D0EBF19-D271-4AC8-8331-4275B1446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BE2932-FFC0-4C81-B27A-2EF0FDD706AE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EC9EF1-54CA-4461-B6C8-40D49E687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11652" y="4002751"/>
            <a:ext cx="7169148" cy="1600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E18FF3-E68A-4CC1-A62E-950F7CF45673}"/>
              </a:ext>
            </a:extLst>
          </p:cNvPr>
          <p:cNvSpPr txBox="1"/>
          <p:nvPr/>
        </p:nvSpPr>
        <p:spPr>
          <a:xfrm>
            <a:off x="577516" y="1272336"/>
            <a:ext cx="1103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292929"/>
                </a:solidFill>
              </a:rPr>
              <a:t>Aktivität „Plattenspielerarm bewegen“</a:t>
            </a:r>
          </a:p>
        </p:txBody>
      </p:sp>
    </p:spTree>
    <p:extLst>
      <p:ext uri="{BB962C8B-B14F-4D97-AF65-F5344CB8AC3E}">
        <p14:creationId xmlns:p14="http://schemas.microsoft.com/office/powerpoint/2010/main" val="251079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217E0-2874-461C-BD5E-CA93C87C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UV-MAPPING TURNTABLETOP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59400F-FEAC-4531-AE5E-D287C359B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Problem – </a:t>
            </a:r>
            <a:r>
              <a:rPr lang="de-DE" b="1" dirty="0" err="1"/>
              <a:t>BufferGeometry</a:t>
            </a:r>
            <a:r>
              <a:rPr lang="de-DE" b="1" dirty="0"/>
              <a:t> (</a:t>
            </a:r>
            <a:r>
              <a:rPr lang="de-DE" b="1" dirty="0" err="1"/>
              <a:t>Constructive</a:t>
            </a:r>
            <a:r>
              <a:rPr lang="de-DE" b="1" dirty="0"/>
              <a:t> Solid)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einfache, ebene „Box-Fläche“ nicht mehr existent,</a:t>
            </a:r>
            <a:br>
              <a:rPr lang="de-DE" dirty="0"/>
            </a:br>
            <a:r>
              <a:rPr lang="de-DE" dirty="0"/>
              <a:t>automatisches Mapping funktioniert nicht</a:t>
            </a:r>
          </a:p>
          <a:p>
            <a:r>
              <a:rPr lang="de-DE" b="1" dirty="0"/>
              <a:t>Lösung – „manuelles“ UV-Mapping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→ Umrechnen der (</a:t>
            </a:r>
            <a:r>
              <a:rPr lang="de-DE" dirty="0" err="1"/>
              <a:t>x,z</a:t>
            </a:r>
            <a:r>
              <a:rPr lang="de-DE" dirty="0"/>
              <a:t>)-Koordinaten der Vertices (</a:t>
            </a:r>
            <a:r>
              <a:rPr lang="de-DE" i="1" dirty="0" err="1"/>
              <a:t>position</a:t>
            </a:r>
            <a:r>
              <a:rPr lang="de-DE" dirty="0"/>
              <a:t>-Attribut) in (</a:t>
            </a:r>
            <a:r>
              <a:rPr lang="de-DE" dirty="0" err="1"/>
              <a:t>u,v</a:t>
            </a:r>
            <a:r>
              <a:rPr lang="de-DE" dirty="0"/>
              <a:t>)-Koordinaten zwischen </a:t>
            </a:r>
            <a:br>
              <a:rPr lang="de-DE" dirty="0"/>
            </a:br>
            <a:r>
              <a:rPr lang="de-DE" dirty="0"/>
              <a:t>0 und 1</a:t>
            </a:r>
          </a:p>
          <a:p>
            <a:r>
              <a:rPr lang="de-DE" dirty="0"/>
              <a:t>Berücksichtigung von vertikalen und horizontalen Verschiebungen sowie Streckungen (zum besseren Platzieren)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7AD825B-6828-4B8A-B714-F73DB915B81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185807" y="1254785"/>
            <a:ext cx="5427662" cy="4177152"/>
          </a:xfr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D0EBF19-D271-4AC8-8331-4275B144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E2932-FFC0-4C81-B27A-2EF0FDD706A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0690B67-2353-4DDC-8F8A-2EC239246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b="1" dirty="0"/>
              <a:t>CGA Demonstrator: </a:t>
            </a:r>
            <a:r>
              <a:rPr lang="de-DE" b="1" dirty="0" err="1"/>
              <a:t>Turntable</a:t>
            </a:r>
            <a:r>
              <a:rPr lang="de-DE" b="1" dirty="0"/>
              <a:t> </a:t>
            </a:r>
            <a:r>
              <a:rPr lang="de-DE" dirty="0"/>
              <a:t>Begleitpräsentation | Leander Wernst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4280100-79ED-431D-AB03-AA8272B2A61E}"/>
              </a:ext>
            </a:extLst>
          </p:cNvPr>
          <p:cNvSpPr txBox="1">
            <a:spLocks/>
          </p:cNvSpPr>
          <p:nvPr/>
        </p:nvSpPr>
        <p:spPr>
          <a:xfrm>
            <a:off x="6185807" y="5468033"/>
            <a:ext cx="5427662" cy="2025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>
                <a:solidFill>
                  <a:srgbClr val="000000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kern="1200">
                <a:solidFill>
                  <a:srgbClr val="000000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Nexa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100" dirty="0"/>
              <a:t>„</a:t>
            </a:r>
            <a:r>
              <a:rPr lang="de-DE" sz="1100" dirty="0" err="1"/>
              <a:t>Turntabletop</a:t>
            </a:r>
            <a:r>
              <a:rPr lang="de-DE" sz="1100" dirty="0"/>
              <a:t>“-Wireframe von oben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EACE1B2-3476-4D0B-9CF5-929E8B8FC37C}"/>
              </a:ext>
            </a:extLst>
          </p:cNvPr>
          <p:cNvGrpSpPr/>
          <p:nvPr/>
        </p:nvGrpSpPr>
        <p:grpSpPr>
          <a:xfrm>
            <a:off x="6185807" y="1254785"/>
            <a:ext cx="5612153" cy="4381669"/>
            <a:chOff x="6185807" y="1254785"/>
            <a:chExt cx="5612153" cy="4381669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957F62B1-64A4-47DD-8CF7-C271E1AA406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V="1">
              <a:off x="8899638" y="1254785"/>
              <a:ext cx="0" cy="4314505"/>
            </a:xfrm>
            <a:prstGeom prst="straightConnector1">
              <a:avLst/>
            </a:prstGeom>
            <a:ln w="19050">
              <a:solidFill>
                <a:srgbClr val="B47D49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86AD779F-18ED-4911-9E65-C85380E65DDC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H="1">
              <a:off x="6185807" y="3343361"/>
              <a:ext cx="5536293" cy="0"/>
            </a:xfrm>
            <a:prstGeom prst="straightConnector1">
              <a:avLst/>
            </a:prstGeom>
            <a:ln w="19050">
              <a:solidFill>
                <a:srgbClr val="B47D49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2E49DB0-36F9-4B62-8721-2354EAA9021B}"/>
                </a:ext>
              </a:extLst>
            </p:cNvPr>
            <p:cNvSpPr txBox="1"/>
            <p:nvPr/>
          </p:nvSpPr>
          <p:spPr>
            <a:xfrm>
              <a:off x="8899638" y="5328677"/>
              <a:ext cx="260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rgbClr val="B47D49"/>
                  </a:solidFill>
                </a:rPr>
                <a:t>z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828357C-1A9E-4EC3-B011-7F4EBBAFE811}"/>
                </a:ext>
              </a:extLst>
            </p:cNvPr>
            <p:cNvSpPr txBox="1"/>
            <p:nvPr/>
          </p:nvSpPr>
          <p:spPr>
            <a:xfrm>
              <a:off x="11537610" y="3360750"/>
              <a:ext cx="2603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rgbClr val="B47D49"/>
                  </a:solidFill>
                </a:rPr>
                <a:t>x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5C93523-6D9C-40AE-9261-64BB22B3D754}"/>
              </a:ext>
            </a:extLst>
          </p:cNvPr>
          <p:cNvGrpSpPr/>
          <p:nvPr/>
        </p:nvGrpSpPr>
        <p:grpSpPr>
          <a:xfrm>
            <a:off x="3954201" y="3855018"/>
            <a:ext cx="2029091" cy="2106075"/>
            <a:chOff x="3587236" y="3590322"/>
            <a:chExt cx="2029091" cy="2106075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5ED10BD0-A2BC-48AA-877F-BBDFAD1232B2}"/>
                </a:ext>
              </a:extLst>
            </p:cNvPr>
            <p:cNvGrpSpPr/>
            <p:nvPr/>
          </p:nvGrpSpPr>
          <p:grpSpPr>
            <a:xfrm>
              <a:off x="3587236" y="3590322"/>
              <a:ext cx="2029091" cy="2106075"/>
              <a:chOff x="3587236" y="3590322"/>
              <a:chExt cx="2029091" cy="2106075"/>
            </a:xfrm>
          </p:grpSpPr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7E6A0CAD-1D87-4652-BBD2-CA6C28214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1902" y="3845187"/>
                <a:ext cx="1503947" cy="1503947"/>
              </a:xfrm>
              <a:prstGeom prst="rect">
                <a:avLst/>
              </a:prstGeom>
              <a:ln>
                <a:solidFill>
                  <a:srgbClr val="B47D49"/>
                </a:solidFill>
                <a:prstDash val="dash"/>
              </a:ln>
            </p:spPr>
          </p:pic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6681D578-A2C1-40A1-9A98-D0FF64506F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6820" y="3668527"/>
                <a:ext cx="0" cy="1793779"/>
              </a:xfrm>
              <a:prstGeom prst="straightConnector1">
                <a:avLst/>
              </a:prstGeom>
              <a:ln w="19050">
                <a:solidFill>
                  <a:srgbClr val="B47D49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6BAFAD-507B-4F48-AA5A-68397FF80E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75877" y="5374984"/>
                <a:ext cx="1782712" cy="0"/>
              </a:xfrm>
              <a:prstGeom prst="straightConnector1">
                <a:avLst/>
              </a:prstGeom>
              <a:ln w="19050">
                <a:solidFill>
                  <a:srgbClr val="B47D49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EA99597-203C-41BD-8350-575551B47C25}"/>
                  </a:ext>
                </a:extLst>
              </p:cNvPr>
              <p:cNvSpPr txBox="1"/>
              <p:nvPr/>
            </p:nvSpPr>
            <p:spPr>
              <a:xfrm>
                <a:off x="5355977" y="5388620"/>
                <a:ext cx="2603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dirty="0">
                    <a:solidFill>
                      <a:srgbClr val="B47D49"/>
                    </a:solidFill>
                  </a:rPr>
                  <a:t>u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10E802BA-CBC3-4D24-99D5-7724D672C1D8}"/>
                  </a:ext>
                </a:extLst>
              </p:cNvPr>
              <p:cNvSpPr txBox="1"/>
              <p:nvPr/>
            </p:nvSpPr>
            <p:spPr>
              <a:xfrm>
                <a:off x="3587236" y="3590322"/>
                <a:ext cx="2603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400" dirty="0">
                    <a:solidFill>
                      <a:srgbClr val="B47D49"/>
                    </a:solidFill>
                  </a:rPr>
                  <a:t>v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58BCB990-9E87-4A23-B94E-2B357C864CC7}"/>
                  </a:ext>
                </a:extLst>
              </p:cNvPr>
              <p:cNvSpPr txBox="1"/>
              <p:nvPr/>
            </p:nvSpPr>
            <p:spPr>
              <a:xfrm>
                <a:off x="3681668" y="5337224"/>
                <a:ext cx="2603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900" dirty="0">
                    <a:solidFill>
                      <a:srgbClr val="B47D49"/>
                    </a:solidFill>
                  </a:rPr>
                  <a:t>0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0CA728C1-8E7E-4E9D-A3AB-1E2F20ABD302}"/>
                  </a:ext>
                </a:extLst>
              </p:cNvPr>
              <p:cNvSpPr txBox="1"/>
              <p:nvPr/>
            </p:nvSpPr>
            <p:spPr>
              <a:xfrm>
                <a:off x="5275674" y="5354178"/>
                <a:ext cx="2603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900" dirty="0">
                    <a:solidFill>
                      <a:srgbClr val="B47D49"/>
                    </a:solidFill>
                  </a:rPr>
                  <a:t>1</a:t>
                </a: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CABBBB65-822A-43D8-B184-C50FD2C3BE4B}"/>
                  </a:ext>
                </a:extLst>
              </p:cNvPr>
              <p:cNvSpPr txBox="1"/>
              <p:nvPr/>
            </p:nvSpPr>
            <p:spPr>
              <a:xfrm>
                <a:off x="3663096" y="3729771"/>
                <a:ext cx="26035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900" dirty="0">
                    <a:solidFill>
                      <a:srgbClr val="B47D49"/>
                    </a:solidFill>
                  </a:rPr>
                  <a:t>1</a:t>
                </a:r>
              </a:p>
            </p:txBody>
          </p: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A94B062-F10A-4D6C-BD5D-A30159D983D6}"/>
                  </a:ext>
                </a:extLst>
              </p:cNvPr>
              <p:cNvCxnSpPr/>
              <p:nvPr/>
            </p:nvCxnSpPr>
            <p:spPr>
              <a:xfrm>
                <a:off x="3827571" y="3840424"/>
                <a:ext cx="49926" cy="0"/>
              </a:xfrm>
              <a:prstGeom prst="line">
                <a:avLst/>
              </a:prstGeom>
              <a:ln w="9525">
                <a:solidFill>
                  <a:srgbClr val="B47D49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103008CA-C365-44BD-8C3E-B281754CA7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83267" y="5389270"/>
                <a:ext cx="49926" cy="0"/>
              </a:xfrm>
              <a:prstGeom prst="line">
                <a:avLst/>
              </a:prstGeom>
              <a:ln w="9525">
                <a:solidFill>
                  <a:srgbClr val="B47D49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069427A7-C109-43B2-8494-999DB4E71EC6}"/>
                </a:ext>
              </a:extLst>
            </p:cNvPr>
            <p:cNvSpPr txBox="1"/>
            <p:nvPr/>
          </p:nvSpPr>
          <p:spPr>
            <a:xfrm rot="19430819">
              <a:off x="4090693" y="4448059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rgbClr val="E3CEBB"/>
                  </a:solidFill>
                  <a:latin typeface="Nexa" panose="02000000000000000000" pitchFamily="50" charset="0"/>
                </a:rPr>
                <a:t>TEXTUR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2CB04251-5ED9-487E-B22A-CDDEE2BBBD5E}"/>
              </a:ext>
            </a:extLst>
          </p:cNvPr>
          <p:cNvSpPr txBox="1"/>
          <p:nvPr/>
        </p:nvSpPr>
        <p:spPr>
          <a:xfrm>
            <a:off x="-243150" y="4605965"/>
            <a:ext cx="44577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975"/>
            <a:r>
              <a:rPr lang="de-DE" sz="1100" dirty="0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Liste mit UVs = []</a:t>
            </a:r>
            <a:br>
              <a:rPr lang="de-DE" sz="1100" dirty="0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dirty="0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Für jeden Vertex im Position-Array:</a:t>
            </a:r>
            <a:br>
              <a:rPr lang="de-DE" sz="1100" dirty="0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dirty="0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Wenn X-Koordinate:</a:t>
            </a:r>
            <a:br>
              <a:rPr lang="de-DE" sz="1100" dirty="0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dirty="0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Wenn |X + Verschiebung| &gt; Geo-Breite/2:</a:t>
            </a:r>
          </a:p>
          <a:p>
            <a:pPr defTabSz="180975"/>
            <a:r>
              <a:rPr lang="de-DE" sz="1100" dirty="0">
                <a:solidFill>
                  <a:srgbClr val="2929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X </a:t>
            </a:r>
          </a:p>
        </p:txBody>
      </p:sp>
    </p:spTree>
    <p:extLst>
      <p:ext uri="{BB962C8B-B14F-4D97-AF65-F5344CB8AC3E}">
        <p14:creationId xmlns:p14="http://schemas.microsoft.com/office/powerpoint/2010/main" val="275030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F11F89-4AB4-4883-B7DD-C69429F21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Wavehaus 128 Bold" panose="00000800000000000000" pitchFamily="50" charset="0"/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4012553210"/>
      </p:ext>
    </p:extLst>
  </p:cSld>
  <p:clrMapOvr>
    <a:masterClrMapping/>
  </p:clrMapOvr>
</p:sld>
</file>

<file path=ppt/theme/theme1.xml><?xml version="1.0" encoding="utf-8"?>
<a:theme xmlns:a="http://schemas.openxmlformats.org/drawingml/2006/main" name="HAW Layout">
  <a:themeElements>
    <a:clrScheme name="HAW Farbwelt">
      <a:dk1>
        <a:srgbClr val="003CA0"/>
      </a:dk1>
      <a:lt1>
        <a:sysClr val="window" lastClr="FFFFFF"/>
      </a:lt1>
      <a:dk2>
        <a:srgbClr val="0096D2"/>
      </a:dk2>
      <a:lt2>
        <a:srgbClr val="A0BEDC"/>
      </a:lt2>
      <a:accent1>
        <a:srgbClr val="9CC3E5"/>
      </a:accent1>
      <a:accent2>
        <a:srgbClr val="4F94D0"/>
      </a:accent2>
      <a:accent3>
        <a:srgbClr val="335F8A"/>
      </a:accent3>
      <a:accent4>
        <a:srgbClr val="C5E0B3"/>
      </a:accent4>
      <a:accent5>
        <a:srgbClr val="A8D08D"/>
      </a:accent5>
      <a:accent6>
        <a:srgbClr val="538135"/>
      </a:accent6>
      <a:hlink>
        <a:srgbClr val="000000"/>
      </a:hlink>
      <a:folHlink>
        <a:srgbClr val="595959"/>
      </a:folHlink>
    </a:clrScheme>
    <a:fontScheme name="HAW Inhaltsfolien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BBB9CE94-7E14-45AD-A2B7-0C1E89B65AF5}" vid="{F004DA99-A836-4252-8472-7E36B7C9537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210328_ppt-vorlage_haw_lw</Template>
  <TotalTime>0</TotalTime>
  <Words>836</Words>
  <Application>Microsoft Office PowerPoint</Application>
  <PresentationFormat>Breitbild</PresentationFormat>
  <Paragraphs>121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Open Sans</vt:lpstr>
      <vt:lpstr>Wavehaus 128 Bold</vt:lpstr>
      <vt:lpstr>Wingdings</vt:lpstr>
      <vt:lpstr>Nexa Bold</vt:lpstr>
      <vt:lpstr>Nexa</vt:lpstr>
      <vt:lpstr>Courier New</vt:lpstr>
      <vt:lpstr>Arial</vt:lpstr>
      <vt:lpstr>Calibri</vt:lpstr>
      <vt:lpstr>HAW Layout</vt:lpstr>
      <vt:lpstr>CGA DEMONSTRATOR: TURNTABLE</vt:lpstr>
      <vt:lpstr>DIE SZENE</vt:lpstr>
      <vt:lpstr>FEATURES TURNTABLE</vt:lpstr>
      <vt:lpstr>LIVE-DEMO</vt:lpstr>
      <vt:lpstr>MODELLSTRUKTUR</vt:lpstr>
      <vt:lpstr>UML-AKTIVITAETSDIAGRAMM: START-/STOPBUTTON</vt:lpstr>
      <vt:lpstr>UML-AKTIVITAETSDIAGRAMM: ARM</vt:lpstr>
      <vt:lpstr>UV-MAPPING TURNTABLETOP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Wernst, Leander Till Johannes</dc:creator>
  <cp:lastModifiedBy>Wernst, Leander Till Johannes</cp:lastModifiedBy>
  <cp:revision>34</cp:revision>
  <dcterms:created xsi:type="dcterms:W3CDTF">2022-02-02T16:43:06Z</dcterms:created>
  <dcterms:modified xsi:type="dcterms:W3CDTF">2022-02-03T11:16:20Z</dcterms:modified>
</cp:coreProperties>
</file>